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4" r:id="rId12"/>
    <p:sldId id="265" r:id="rId13"/>
    <p:sldId id="268" r:id="rId1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C1629-7CAA-4454-862E-4FE673228345}" type="datetimeFigureOut">
              <a:rPr lang="it-IT" smtClean="0"/>
              <a:t>24/08/2017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FB50A-197F-4EA4-B898-18137FD1310E}" type="slidenum">
              <a:rPr lang="it-IT" smtClean="0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lsuccar@unicef.or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Joelle.Wakim@rescue.org" TargetMode="External"/><Relationship Id="rId2" Type="http://schemas.openxmlformats.org/officeDocument/2006/relationships/hyperlink" Target="mailto:Rana.Hmaymess@rescue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Child Protection and SGBV </a:t>
            </a:r>
            <a:br>
              <a:rPr lang="en-US" dirty="0" smtClean="0"/>
            </a:br>
            <a:r>
              <a:rPr lang="en-US" dirty="0" smtClean="0"/>
              <a:t>HUBs Referral mechanism </a:t>
            </a:r>
            <a:r>
              <a:rPr lang="en-US" dirty="0" err="1" smtClean="0"/>
              <a:t>Bekaa</a:t>
            </a:r>
            <a:r>
              <a:rPr lang="en-US" dirty="0" smtClean="0"/>
              <a:t>/Baalbek </a:t>
            </a:r>
            <a:r>
              <a:rPr lang="en-US" dirty="0" err="1" smtClean="0"/>
              <a:t>Hermel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Child Protection in  Emergency and </a:t>
            </a:r>
            <a:r>
              <a:rPr lang="en-US" dirty="0" err="1" smtClean="0"/>
              <a:t>SGBV</a:t>
            </a:r>
            <a:r>
              <a:rPr lang="en-US" dirty="0" smtClean="0"/>
              <a:t> Working Group</a:t>
            </a:r>
          </a:p>
          <a:p>
            <a:r>
              <a:rPr lang="en-US" dirty="0" err="1" smtClean="0"/>
              <a:t>Bekaa</a:t>
            </a:r>
            <a:r>
              <a:rPr lang="en-US" dirty="0" smtClean="0"/>
              <a:t>/Baalbek </a:t>
            </a:r>
            <a:r>
              <a:rPr lang="en-US" dirty="0" err="1" smtClean="0"/>
              <a:t>Hermel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9271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535" y="618530"/>
            <a:ext cx="8572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to refer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/>
              <a:t>By phone in case of an emergency followed by a Inter-Agency referral </a:t>
            </a:r>
            <a:r>
              <a:rPr lang="en-US" dirty="0"/>
              <a:t>form , password protected</a:t>
            </a:r>
            <a:endParaRPr lang="en-US" dirty="0" smtClean="0"/>
          </a:p>
          <a:p>
            <a:r>
              <a:rPr lang="en-US" dirty="0" smtClean="0"/>
              <a:t>By mail sending the filled Inter-Agency referral form, password protected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529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Tools available for referral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Frontline staff to be trained on Safe Identification and Referrals</a:t>
            </a:r>
          </a:p>
          <a:p>
            <a:r>
              <a:rPr lang="en-US" dirty="0" smtClean="0"/>
              <a:t>Inter-agency referral form</a:t>
            </a:r>
          </a:p>
          <a:p>
            <a:r>
              <a:rPr lang="en-US" dirty="0" smtClean="0"/>
              <a:t>Geographical </a:t>
            </a:r>
            <a:r>
              <a:rPr lang="en-US" dirty="0" err="1" smtClean="0"/>
              <a:t>HUBs</a:t>
            </a:r>
            <a:r>
              <a:rPr lang="en-US" dirty="0" smtClean="0"/>
              <a:t> Map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dirty="0" smtClean="0"/>
              <a:t>To receive a copy of the </a:t>
            </a:r>
            <a:r>
              <a:rPr lang="en-US" cap="all" dirty="0" smtClean="0"/>
              <a:t>tools</a:t>
            </a: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dirty="0" smtClean="0"/>
              <a:t>or to request the </a:t>
            </a:r>
          </a:p>
          <a:p>
            <a:pPr algn="ctr">
              <a:buNone/>
            </a:pPr>
            <a:r>
              <a:rPr lang="en-US" cap="all" dirty="0" smtClean="0"/>
              <a:t>training</a:t>
            </a: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dirty="0" smtClean="0"/>
              <a:t>on </a:t>
            </a:r>
          </a:p>
          <a:p>
            <a:pPr algn="ctr">
              <a:buNone/>
            </a:pPr>
            <a:r>
              <a:rPr lang="en-US" dirty="0" smtClean="0"/>
              <a:t>Safe Identification and Referrals, you may contact </a:t>
            </a:r>
            <a:endParaRPr lang="en-US" dirty="0"/>
          </a:p>
          <a:p>
            <a:pPr algn="ctr">
              <a:buNone/>
            </a:pPr>
            <a:r>
              <a:rPr lang="en-US" dirty="0" smtClean="0">
                <a:hlinkClick r:id="rId2"/>
              </a:rPr>
              <a:t>lsuccar@unicef.org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Or </a:t>
            </a:r>
          </a:p>
          <a:p>
            <a:pPr marL="0" indent="0" algn="ctr">
              <a:buNone/>
            </a:pPr>
            <a:r>
              <a:rPr lang="it-IT" smtClean="0"/>
              <a:t>rouweler@unhcr.org</a:t>
            </a:r>
            <a:endParaRPr lang="it-I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620688"/>
            <a:ext cx="80752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dirty="0" smtClean="0"/>
              <a:t>CP HUBs Focal point contact for </a:t>
            </a:r>
            <a:r>
              <a:rPr lang="en-US" sz="3200" dirty="0" smtClean="0">
                <a:solidFill>
                  <a:srgbClr val="FF0000"/>
                </a:solidFill>
              </a:rPr>
              <a:t>North </a:t>
            </a:r>
            <a:r>
              <a:rPr lang="en-US" sz="3200" dirty="0" err="1" smtClean="0">
                <a:solidFill>
                  <a:srgbClr val="FF0000"/>
                </a:solidFill>
              </a:rPr>
              <a:t>Bekaa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/>
              <a:t>region</a:t>
            </a:r>
          </a:p>
          <a:p>
            <a:pPr algn="ctr">
              <a:buNone/>
            </a:pPr>
            <a:endParaRPr lang="en-US" sz="3200" dirty="0"/>
          </a:p>
          <a:p>
            <a:pPr algn="ctr">
              <a:buNone/>
            </a:pPr>
            <a:r>
              <a:rPr lang="en-US" sz="3200" dirty="0" smtClean="0"/>
              <a:t>Rana Hmaymess</a:t>
            </a:r>
          </a:p>
          <a:p>
            <a:pPr algn="ctr">
              <a:buNone/>
            </a:pPr>
            <a:r>
              <a:rPr lang="en-US" sz="3200" dirty="0" smtClean="0">
                <a:hlinkClick r:id="rId2"/>
              </a:rPr>
              <a:t>Rana.Hmaymess@rescue.org</a:t>
            </a:r>
            <a:endParaRPr lang="en-US" sz="3200" dirty="0" smtClean="0"/>
          </a:p>
          <a:p>
            <a:pPr algn="ctr">
              <a:buNone/>
            </a:pPr>
            <a:r>
              <a:rPr lang="en-US" sz="3200" dirty="0" smtClean="0"/>
              <a:t>76 – 666 263</a:t>
            </a:r>
          </a:p>
          <a:p>
            <a:pPr algn="ctr">
              <a:buNone/>
            </a:pPr>
            <a:endParaRPr lang="en-US" sz="3200" dirty="0"/>
          </a:p>
          <a:p>
            <a:pPr algn="ctr">
              <a:buNone/>
            </a:pPr>
            <a:r>
              <a:rPr lang="en-US" sz="3200" u="sng" dirty="0" smtClean="0"/>
              <a:t>Back up</a:t>
            </a:r>
            <a:endParaRPr lang="en-US" sz="3200" dirty="0"/>
          </a:p>
          <a:p>
            <a:pPr algn="ctr">
              <a:buNone/>
            </a:pPr>
            <a:r>
              <a:rPr lang="en-US" sz="3200" dirty="0" smtClean="0"/>
              <a:t>Joelle Wakim</a:t>
            </a:r>
          </a:p>
          <a:p>
            <a:pPr algn="ctr">
              <a:buNone/>
            </a:pPr>
            <a:r>
              <a:rPr lang="en-US" sz="3200" dirty="0" smtClean="0">
                <a:hlinkClick r:id="rId3"/>
              </a:rPr>
              <a:t>Joelle.Wakim@rescue.org</a:t>
            </a:r>
            <a:endParaRPr lang="en-US" sz="3200" dirty="0"/>
          </a:p>
          <a:p>
            <a:pPr algn="ctr">
              <a:buNone/>
            </a:pPr>
            <a:r>
              <a:rPr lang="en-US" sz="3200" dirty="0" smtClean="0"/>
              <a:t>76 – 066 515</a:t>
            </a:r>
          </a:p>
        </p:txBody>
      </p:sp>
    </p:spTree>
    <p:extLst>
      <p:ext uri="{BB962C8B-B14F-4D97-AF65-F5344CB8AC3E}">
        <p14:creationId xmlns:p14="http://schemas.microsoft.com/office/powerpoint/2010/main" val="448048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Child Protection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US" dirty="0" smtClean="0"/>
              <a:t>Structures and measures to prevent and respond to violence, abuse, neglect and exploitation</a:t>
            </a: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9271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</a:t>
            </a:r>
            <a:br>
              <a:rPr lang="en-US" dirty="0" smtClean="0"/>
            </a:br>
            <a:r>
              <a:rPr lang="en-US" dirty="0" smtClean="0"/>
              <a:t>Sexual and Gender Based Violence?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 smtClean="0"/>
              <a:t>Is an umbrella term for </a:t>
            </a:r>
            <a:r>
              <a:rPr lang="en-US" b="1" dirty="0" smtClean="0"/>
              <a:t>any harmful act</a:t>
            </a:r>
            <a:r>
              <a:rPr lang="en-US" dirty="0" smtClean="0"/>
              <a:t> perpetrated </a:t>
            </a:r>
            <a:r>
              <a:rPr lang="en-US" b="1" dirty="0" smtClean="0"/>
              <a:t>against a person’s will</a:t>
            </a:r>
            <a:r>
              <a:rPr lang="en-US" dirty="0" smtClean="0"/>
              <a:t>, and that is based on socially ascribed (gender) differences between males and females.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Around the world </a:t>
            </a:r>
            <a:r>
              <a:rPr lang="en-US" dirty="0" err="1" smtClean="0"/>
              <a:t>GBV</a:t>
            </a:r>
            <a:r>
              <a:rPr lang="en-US" dirty="0" smtClean="0"/>
              <a:t> disproportionately affects women and girls but it also affects men and boys.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8572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809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and emotional violence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800100" lvl="1" indent="1588" algn="just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sz="3200" dirty="0">
                <a:cs typeface="Arial" pitchFamily="34" charset="0"/>
              </a:rPr>
              <a:t>Hitting</a:t>
            </a:r>
          </a:p>
          <a:p>
            <a:pPr marL="800100" lvl="1" indent="1588" algn="just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sz="3200" dirty="0">
                <a:cs typeface="Arial" pitchFamily="34" charset="0"/>
              </a:rPr>
              <a:t> Shaking</a:t>
            </a:r>
            <a:endParaRPr lang="en-US" altLang="ko-KR" sz="3200" dirty="0">
              <a:solidFill>
                <a:srgbClr val="FFCB4F"/>
              </a:solidFill>
              <a:cs typeface="Arial" pitchFamily="34" charset="0"/>
            </a:endParaRPr>
          </a:p>
          <a:p>
            <a:pPr marL="800100" lvl="1" indent="1588" algn="just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sz="3200" dirty="0">
                <a:cs typeface="Arial" pitchFamily="34" charset="0"/>
              </a:rPr>
              <a:t> Burning</a:t>
            </a:r>
            <a:endParaRPr lang="en-US" altLang="ko-KR" sz="3200" dirty="0">
              <a:solidFill>
                <a:srgbClr val="FFCB4F"/>
              </a:solidFill>
              <a:cs typeface="Arial" pitchFamily="34" charset="0"/>
            </a:endParaRPr>
          </a:p>
          <a:p>
            <a:pPr marL="800100" lvl="1" indent="1588" algn="just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sz="3200" dirty="0">
                <a:cs typeface="Arial" pitchFamily="34" charset="0"/>
              </a:rPr>
              <a:t> Torture</a:t>
            </a:r>
            <a:r>
              <a:rPr lang="en-US" altLang="ko-KR" sz="3200" dirty="0">
                <a:solidFill>
                  <a:srgbClr val="FFCB4F"/>
                </a:solidFill>
                <a:cs typeface="Arial" pitchFamily="34" charset="0"/>
              </a:rPr>
              <a:t>…</a:t>
            </a:r>
            <a:endParaRPr lang="ko-KR" altLang="en-US" sz="3200" dirty="0">
              <a:solidFill>
                <a:srgbClr val="FFCB4F"/>
              </a:solidFill>
              <a:cs typeface="Arial" pitchFamily="34" charset="0"/>
            </a:endParaRPr>
          </a:p>
          <a:p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1588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>
                <a:cs typeface="Arial" pitchFamily="34" charset="0"/>
              </a:rPr>
              <a:t>Bad name calling</a:t>
            </a:r>
            <a:endParaRPr lang="en-US" altLang="ko-KR" dirty="0">
              <a:solidFill>
                <a:srgbClr val="FFCB4F"/>
              </a:solidFill>
              <a:cs typeface="Arial" pitchFamily="34" charset="0"/>
            </a:endParaRPr>
          </a:p>
          <a:p>
            <a:pPr indent="1588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>
                <a:cs typeface="Arial" pitchFamily="34" charset="0"/>
              </a:rPr>
              <a:t>Constant criticism</a:t>
            </a:r>
          </a:p>
          <a:p>
            <a:pPr indent="1588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>
                <a:cs typeface="Arial" pitchFamily="34" charset="0"/>
              </a:rPr>
              <a:t>Belittling</a:t>
            </a:r>
          </a:p>
          <a:p>
            <a:pPr indent="1588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>
                <a:cs typeface="Arial" pitchFamily="34" charset="0"/>
              </a:rPr>
              <a:t>Persistent shaming</a:t>
            </a:r>
          </a:p>
          <a:p>
            <a:pPr indent="1588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>
                <a:cs typeface="Arial" pitchFamily="34" charset="0"/>
              </a:rPr>
              <a:t>Solitary confinement</a:t>
            </a:r>
          </a:p>
          <a:p>
            <a:pPr indent="1588"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>
                <a:cs typeface="Arial" pitchFamily="34" charset="0"/>
              </a:rPr>
              <a:t>Isolation</a:t>
            </a:r>
            <a:r>
              <a:rPr lang="en-US" altLang="ko-KR" sz="3200" dirty="0">
                <a:solidFill>
                  <a:srgbClr val="FFCB4F"/>
                </a:solidFill>
                <a:cs typeface="Arial" pitchFamily="34" charset="0"/>
              </a:rPr>
              <a:t>…</a:t>
            </a:r>
            <a:endParaRPr lang="ko-KR" altLang="en-US" sz="3200" dirty="0">
              <a:solidFill>
                <a:srgbClr val="FFCB4F"/>
              </a:solidFill>
              <a:cs typeface="Arial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Sexual and Gender Based Violence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Children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 smtClean="0">
                <a:cs typeface="Arial" pitchFamily="34" charset="0"/>
              </a:rPr>
              <a:t>Rape (by any perpetrator)</a:t>
            </a:r>
            <a:endParaRPr lang="en-US" altLang="ko-KR" dirty="0" smtClean="0">
              <a:solidFill>
                <a:srgbClr val="FFCB4F"/>
              </a:solidFill>
              <a:cs typeface="Arial" pitchFamily="34" charset="0"/>
            </a:endParaRP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 smtClean="0">
                <a:cs typeface="Arial" pitchFamily="34" charset="0"/>
              </a:rPr>
              <a:t>Early and forced marriage</a:t>
            </a:r>
            <a:endParaRPr lang="en-US" altLang="ko-KR" dirty="0" smtClean="0">
              <a:solidFill>
                <a:srgbClr val="FFCB4F"/>
              </a:solidFill>
              <a:cs typeface="Arial" pitchFamily="34" charset="0"/>
            </a:endParaRP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 smtClean="0">
                <a:cs typeface="Arial" pitchFamily="34" charset="0"/>
              </a:rPr>
              <a:t>Sexual exploitation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 smtClean="0">
                <a:cs typeface="Arial" pitchFamily="34" charset="0"/>
              </a:rPr>
              <a:t>Showing children pornographic material.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 smtClean="0">
                <a:cs typeface="Arial" pitchFamily="34" charset="0"/>
              </a:rPr>
              <a:t>Indecent touching and exposure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  <a:defRPr/>
            </a:pPr>
            <a:r>
              <a:rPr lang="en-US" altLang="ko-KR" dirty="0" smtClean="0">
                <a:cs typeface="Arial" pitchFamily="34" charset="0"/>
              </a:rPr>
              <a:t>Sexually explicit language</a:t>
            </a:r>
            <a:endParaRPr lang="en-US" dirty="0" smtClean="0">
              <a:cs typeface="Arial" pitchFamily="34" charset="0"/>
            </a:endParaRPr>
          </a:p>
          <a:p>
            <a:endParaRPr lang="it-IT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Adults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 vert="horz" lIns="91440" tIns="45720" rIns="91440" bIns="45720" rtlCol="0">
            <a:normAutofit lnSpcReduction="10000"/>
          </a:bodyPr>
          <a:lstStyle/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</a:pPr>
            <a:r>
              <a:rPr lang="en-US" dirty="0" smtClean="0">
                <a:cs typeface="Arial" pitchFamily="34" charset="0"/>
              </a:rPr>
              <a:t>Socio-economic </a:t>
            </a:r>
            <a:r>
              <a:rPr lang="en-US" dirty="0">
                <a:cs typeface="Arial" pitchFamily="34" charset="0"/>
              </a:rPr>
              <a:t>abuse including denial of resources 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</a:pPr>
            <a:r>
              <a:rPr lang="en-US" dirty="0">
                <a:cs typeface="Arial" pitchFamily="34" charset="0"/>
              </a:rPr>
              <a:t>Rape and sexual </a:t>
            </a:r>
            <a:r>
              <a:rPr lang="en-US" dirty="0" smtClean="0">
                <a:cs typeface="Arial" pitchFamily="34" charset="0"/>
              </a:rPr>
              <a:t>abuse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</a:pPr>
            <a:r>
              <a:rPr lang="en-US" dirty="0" smtClean="0">
                <a:cs typeface="Arial" pitchFamily="34" charset="0"/>
              </a:rPr>
              <a:t>Physical abuse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</a:pPr>
            <a:r>
              <a:rPr lang="en-US" dirty="0" smtClean="0">
                <a:cs typeface="Arial" pitchFamily="34" charset="0"/>
              </a:rPr>
              <a:t>Emotional and psychological abuse</a:t>
            </a:r>
          </a:p>
          <a:p>
            <a:pPr marL="742950">
              <a:spcBef>
                <a:spcPts val="600"/>
              </a:spcBef>
              <a:spcAft>
                <a:spcPts val="600"/>
              </a:spcAft>
              <a:buClr>
                <a:srgbClr val="FFCB4F"/>
              </a:buClr>
              <a:buFont typeface="Wingdings" pitchFamily="2" charset="2"/>
              <a:buChar char="§"/>
            </a:pPr>
            <a:r>
              <a:rPr lang="en-US" dirty="0" smtClean="0">
                <a:cs typeface="Arial" pitchFamily="34" charset="0"/>
              </a:rPr>
              <a:t>Harmful traditional practices</a:t>
            </a:r>
            <a:endParaRPr lang="en-US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Neglect </a:t>
            </a:r>
            <a:br>
              <a:rPr lang="en-US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Intentionally depriving children from accessing basic needs:</a:t>
            </a:r>
          </a:p>
          <a:p>
            <a:pPr lvl="1"/>
            <a:r>
              <a:rPr lang="en-US" dirty="0" smtClean="0"/>
              <a:t>Food</a:t>
            </a:r>
          </a:p>
          <a:p>
            <a:pPr lvl="1"/>
            <a:r>
              <a:rPr lang="en-US" dirty="0" smtClean="0"/>
              <a:t>Medical care</a:t>
            </a:r>
          </a:p>
          <a:p>
            <a:pPr lvl="1"/>
            <a:r>
              <a:rPr lang="en-US" dirty="0" smtClean="0"/>
              <a:t>Safety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Emotional care </a:t>
            </a:r>
          </a:p>
          <a:p>
            <a:pPr lvl="1"/>
            <a:r>
              <a:rPr lang="en-US" dirty="0" smtClean="0"/>
              <a:t>Etc….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Exploitation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 child is used for the material or financial benefit of one person or a group</a:t>
            </a:r>
          </a:p>
          <a:p>
            <a:pPr lvl="1"/>
            <a:r>
              <a:rPr lang="en-US" dirty="0" smtClean="0"/>
              <a:t>Child trafficking</a:t>
            </a:r>
          </a:p>
          <a:p>
            <a:pPr lvl="1"/>
            <a:r>
              <a:rPr lang="en-US" dirty="0" smtClean="0"/>
              <a:t>Smuggling, selling drugs, stealing and other illegal activities</a:t>
            </a:r>
          </a:p>
          <a:p>
            <a:pPr lvl="1"/>
            <a:r>
              <a:rPr lang="en-US" dirty="0" smtClean="0"/>
              <a:t>Forms of child labor harmful to the physical and intellectual development of the child, to his/her life and/or to his/her dignity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b="1" cap="all" dirty="0" err="1">
                <a:solidFill>
                  <a:prstClr val="black"/>
                </a:solidFill>
                <a:ea typeface="+mj-ea"/>
                <a:cs typeface="+mj-cs"/>
              </a:rPr>
              <a:t>CP</a:t>
            </a:r>
            <a:r>
              <a:rPr lang="en-US" sz="4000" b="1" cap="all" dirty="0">
                <a:solidFill>
                  <a:prstClr val="black"/>
                </a:solidFill>
                <a:ea typeface="+mj-ea"/>
                <a:cs typeface="+mj-cs"/>
              </a:rPr>
              <a:t> &amp; </a:t>
            </a:r>
            <a:r>
              <a:rPr lang="en-US" sz="4000" b="1" cap="all" dirty="0" err="1">
                <a:solidFill>
                  <a:prstClr val="black"/>
                </a:solidFill>
                <a:ea typeface="+mj-ea"/>
                <a:cs typeface="+mj-cs"/>
              </a:rPr>
              <a:t>SGBV</a:t>
            </a:r>
            <a:r>
              <a:rPr lang="en-US" sz="4000" b="1" cap="all" dirty="0">
                <a:solidFill>
                  <a:prstClr val="black"/>
                </a:solidFill>
                <a:ea typeface="+mj-ea"/>
                <a:cs typeface="+mj-cs"/>
              </a:rPr>
              <a:t> referral Mechanism</a:t>
            </a:r>
            <a:br>
              <a:rPr lang="en-US" sz="4000" b="1" cap="all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en-US" sz="4000" b="1" cap="all" dirty="0">
                <a:solidFill>
                  <a:prstClr val="black"/>
                </a:solidFill>
                <a:ea typeface="+mj-ea"/>
                <a:cs typeface="+mj-cs"/>
              </a:rPr>
              <a:t>in </a:t>
            </a:r>
            <a:r>
              <a:rPr lang="en-US" sz="4000" b="1" cap="all" dirty="0" err="1">
                <a:solidFill>
                  <a:prstClr val="black"/>
                </a:solidFill>
                <a:ea typeface="+mj-ea"/>
                <a:cs typeface="+mj-cs"/>
              </a:rPr>
              <a:t>Bekaa</a:t>
            </a:r>
            <a:r>
              <a:rPr lang="en-US" sz="4000" b="1" cap="all" dirty="0">
                <a:solidFill>
                  <a:prstClr val="black"/>
                </a:solidFill>
                <a:ea typeface="+mj-ea"/>
                <a:cs typeface="+mj-cs"/>
              </a:rPr>
              <a:t>/Baalbek </a:t>
            </a:r>
            <a:r>
              <a:rPr lang="en-US" sz="4000" b="1" cap="all" dirty="0" err="1">
                <a:solidFill>
                  <a:prstClr val="black"/>
                </a:solidFill>
                <a:ea typeface="+mj-ea"/>
                <a:cs typeface="+mj-cs"/>
              </a:rPr>
              <a:t>Hermel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Geographical HUBs Focal Points</a:t>
            </a:r>
            <a:endParaRPr lang="it-IT" b="1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Focal Points are CP or GBV agencies who provide Case Management</a:t>
            </a:r>
          </a:p>
          <a:p>
            <a:r>
              <a:rPr lang="en-US" dirty="0" smtClean="0"/>
              <a:t>Their role is to receive referrals from non-CP/SGBV case management agencies and respond to the case or refer the case to the CP/SGBV agency in the specific location where the case was identified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4775</TotalTime>
  <Words>378</Words>
  <Application>Microsoft Office PowerPoint</Application>
  <PresentationFormat>On-screen Show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맑은 고딕</vt:lpstr>
      <vt:lpstr>Arial</vt:lpstr>
      <vt:lpstr>Calibri</vt:lpstr>
      <vt:lpstr>Wingdings</vt:lpstr>
      <vt:lpstr>Tema di Office</vt:lpstr>
      <vt:lpstr>Child Protection and SGBV  HUBs Referral mechanism Bekaa/Baalbek Hermel</vt:lpstr>
      <vt:lpstr>What is Child Protection</vt:lpstr>
      <vt:lpstr>What is  Sexual and Gender Based Violence?</vt:lpstr>
      <vt:lpstr>Physical and emotional violence</vt:lpstr>
      <vt:lpstr>Sexual and Gender Based Violence</vt:lpstr>
      <vt:lpstr>Neglect  </vt:lpstr>
      <vt:lpstr>Exploitation </vt:lpstr>
      <vt:lpstr>PowerPoint Presentation</vt:lpstr>
      <vt:lpstr>Geographical HUBs Focal Points</vt:lpstr>
      <vt:lpstr>How to refer</vt:lpstr>
      <vt:lpstr>Tools available for referral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Protection Referral system Bekaa/Baabek Hermel</dc:title>
  <dc:creator>User</dc:creator>
  <cp:lastModifiedBy>Mona Kiwan</cp:lastModifiedBy>
  <cp:revision>18</cp:revision>
  <dcterms:created xsi:type="dcterms:W3CDTF">2016-03-07T09:28:12Z</dcterms:created>
  <dcterms:modified xsi:type="dcterms:W3CDTF">2017-08-24T08:03:00Z</dcterms:modified>
</cp:coreProperties>
</file>